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Nunito" pitchFamily="2" charset="0"/>
      <p:regular r:id="rId14"/>
      <p:bold r:id="rId15"/>
      <p:italic r:id="rId16"/>
      <p:boldItalic r:id="rId17"/>
    </p:embeddedFont>
    <p:embeddedFont>
      <p:font typeface="Open Sans" panose="020B060603050402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4D9A0E-428A-56DC-AF81-8ADDE3BAEF7A}" v="7" dt="2022-02-03T17:38:58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font" Target="fonts/font12.fntdata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bbe152c2c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bbe152c2c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e9f139351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4e9f139351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bbe152c2c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bbe152c2c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Understanding, Reading, and Locating  Primary Research Articles in the Sciences</a:t>
            </a:r>
            <a:endParaRPr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4"/>
          <p:cNvSpPr txBox="1">
            <a:spLocks noGrp="1"/>
          </p:cNvSpPr>
          <p:nvPr>
            <p:ph type="title"/>
          </p:nvPr>
        </p:nvSpPr>
        <p:spPr>
          <a:xfrm>
            <a:off x="819150" y="348750"/>
            <a:ext cx="7505700" cy="58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Primary Research Article</a:t>
            </a:r>
            <a:endParaRPr/>
          </a:p>
        </p:txBody>
      </p:sp>
      <p:sp>
        <p:nvSpPr>
          <p:cNvPr id="134" name="Google Shape;134;p14"/>
          <p:cNvSpPr txBox="1">
            <a:spLocks noGrp="1"/>
          </p:cNvSpPr>
          <p:nvPr>
            <p:ph type="body" idx="1"/>
          </p:nvPr>
        </p:nvSpPr>
        <p:spPr>
          <a:xfrm>
            <a:off x="819150" y="783300"/>
            <a:ext cx="7505700" cy="36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Article written by the researchers/scientists who conducted the experiment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Informs the reader of how the experiment was carried out and what the researcher(s) discovered throughout the process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Also called an original research article</a:t>
            </a:r>
            <a:endParaRPr sz="2000" dirty="0">
              <a:solidFill>
                <a:srgbClr val="000000"/>
              </a:solidFill>
            </a:endParaRPr>
          </a:p>
          <a:p>
            <a:pPr indent="-355600">
              <a:buClr>
                <a:srgbClr val="000000"/>
              </a:buClr>
              <a:buSzPts val="2000"/>
            </a:pPr>
            <a:r>
              <a:rPr lang="en" sz="2000" dirty="0">
                <a:solidFill>
                  <a:srgbClr val="000000"/>
                </a:solidFill>
              </a:rPr>
              <a:t>Review articles are the other big type of article found in the sciences. These articles: </a:t>
            </a:r>
            <a:endParaRPr lang="en"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give a summary of the topic</a:t>
            </a:r>
            <a:endParaRPr sz="2000" dirty="0">
              <a:solidFill>
                <a:srgbClr val="000000"/>
              </a:solidFill>
            </a:endParaRPr>
          </a:p>
          <a:p>
            <a:pPr lvl="1" indent="-355600">
              <a:spcBef>
                <a:spcPts val="0"/>
              </a:spcBef>
              <a:buClr>
                <a:srgbClr val="000000"/>
              </a:buClr>
              <a:buSzPts val="2000"/>
            </a:pPr>
            <a:r>
              <a:rPr lang="en" sz="2000" dirty="0">
                <a:solidFill>
                  <a:srgbClr val="000000"/>
                </a:solidFill>
              </a:rPr>
              <a:t>provide an overview of important studies that have taken place in that field (talk about several experiments over a period of time)  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>
            <a:spLocks noGrp="1"/>
          </p:cNvSpPr>
          <p:nvPr>
            <p:ph type="title"/>
          </p:nvPr>
        </p:nvSpPr>
        <p:spPr>
          <a:xfrm>
            <a:off x="819150" y="643350"/>
            <a:ext cx="7505700" cy="6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Structure of a Scientific Scholarly Article</a:t>
            </a:r>
            <a:endParaRPr lang="en-US" sz="2800" dirty="0"/>
          </a:p>
        </p:txBody>
      </p:sp>
      <p:sp>
        <p:nvSpPr>
          <p:cNvPr id="140" name="Google Shape;140;p15"/>
          <p:cNvSpPr txBox="1">
            <a:spLocks noGrp="1"/>
          </p:cNvSpPr>
          <p:nvPr>
            <p:ph type="body" idx="1"/>
          </p:nvPr>
        </p:nvSpPr>
        <p:spPr>
          <a:xfrm>
            <a:off x="819150" y="1196175"/>
            <a:ext cx="7505700" cy="32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1900" dirty="0">
                <a:solidFill>
                  <a:srgbClr val="000000"/>
                </a:solidFill>
              </a:rPr>
              <a:t>Abstract - summary of key points, purpose of study, major findings</a:t>
            </a:r>
            <a:endParaRPr lang="en-US" sz="1900" dirty="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1900" dirty="0">
                <a:solidFill>
                  <a:srgbClr val="000000"/>
                </a:solidFill>
              </a:rPr>
              <a:t>Introduction - background information, objectives, hypothesis</a:t>
            </a:r>
            <a:endParaRPr sz="1900" dirty="0">
              <a:solidFill>
                <a:srgbClr val="000000"/>
              </a:solidFill>
            </a:endParaRPr>
          </a:p>
          <a:p>
            <a:pPr indent="-355600">
              <a:buClr>
                <a:srgbClr val="000000"/>
              </a:buClr>
              <a:buSzPts val="2000"/>
            </a:pPr>
            <a:r>
              <a:rPr lang="en" sz="1900" dirty="0">
                <a:solidFill>
                  <a:srgbClr val="000000"/>
                </a:solidFill>
              </a:rPr>
              <a:t>Materials &amp; Methods - describes how the research was conducted </a:t>
            </a:r>
            <a:endParaRPr sz="19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1900" dirty="0">
                <a:solidFill>
                  <a:srgbClr val="000000"/>
                </a:solidFill>
              </a:rPr>
              <a:t>Results - presentation of data; numbers, charts, graphs</a:t>
            </a:r>
            <a:endParaRPr sz="1900" dirty="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1900" dirty="0">
                <a:solidFill>
                  <a:srgbClr val="000000"/>
                </a:solidFill>
              </a:rPr>
              <a:t>Discussion - presents the results in narrative form; connections to other findings in the field</a:t>
            </a:r>
            <a:endParaRPr sz="1900" dirty="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1900" dirty="0">
                <a:solidFill>
                  <a:srgbClr val="000000"/>
                </a:solidFill>
              </a:rPr>
              <a:t>Conclusion - ideas for future research; implications</a:t>
            </a:r>
            <a:endParaRPr sz="1900" dirty="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1900" dirty="0">
                <a:solidFill>
                  <a:srgbClr val="000000"/>
                </a:solidFill>
              </a:rPr>
              <a:t>References - list of cited sources</a:t>
            </a:r>
            <a:endParaRPr sz="19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900" dirty="0">
                <a:solidFill>
                  <a:srgbClr val="000000"/>
                </a:solidFill>
              </a:rPr>
              <a:t>Note: This is sometimes referred to as the IMRAD structure.</a:t>
            </a:r>
            <a:endParaRPr sz="19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>
            <a:spLocks noGrp="1"/>
          </p:cNvSpPr>
          <p:nvPr>
            <p:ph type="title"/>
          </p:nvPr>
        </p:nvSpPr>
        <p:spPr>
          <a:xfrm>
            <a:off x="819150" y="524850"/>
            <a:ext cx="7505700" cy="6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Tips for Reading Scientific Articles</a:t>
            </a:r>
            <a:endParaRPr/>
          </a:p>
        </p:txBody>
      </p:sp>
      <p:sp>
        <p:nvSpPr>
          <p:cNvPr id="146" name="Google Shape;146;p16"/>
          <p:cNvSpPr txBox="1">
            <a:spLocks noGrp="1"/>
          </p:cNvSpPr>
          <p:nvPr>
            <p:ph type="body" idx="1"/>
          </p:nvPr>
        </p:nvSpPr>
        <p:spPr>
          <a:xfrm>
            <a:off x="819150" y="1182650"/>
            <a:ext cx="7505700" cy="32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pen Sans"/>
              <a:buChar char="●"/>
            </a:pPr>
            <a:r>
              <a:rPr lang="en" sz="2400">
                <a:solidFill>
                  <a:srgbClr val="000000"/>
                </a:solidFill>
              </a:rPr>
              <a:t>Read the abstract first</a:t>
            </a:r>
            <a:endParaRPr sz="2400">
              <a:solidFill>
                <a:srgbClr val="000000"/>
              </a:solidFill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Skim the article</a:t>
            </a:r>
            <a:endParaRPr sz="2400">
              <a:solidFill>
                <a:srgbClr val="000000"/>
              </a:solidFill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Jump around - read the Discussion section before the Methods and Results</a:t>
            </a:r>
            <a:endParaRPr sz="2400">
              <a:solidFill>
                <a:srgbClr val="000000"/>
              </a:solidFill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Read sections more than once</a:t>
            </a:r>
            <a:endParaRPr sz="2400">
              <a:solidFill>
                <a:srgbClr val="000000"/>
              </a:solidFill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Underline key sentences</a:t>
            </a:r>
            <a:endParaRPr sz="2400">
              <a:solidFill>
                <a:srgbClr val="000000"/>
              </a:solidFill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Take notes in the margin</a:t>
            </a:r>
            <a:endParaRPr sz="2400">
              <a:solidFill>
                <a:srgbClr val="000000"/>
              </a:solidFill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Google words you do not understand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2943C2CF145949B97801F693596BEB" ma:contentTypeVersion="12" ma:contentTypeDescription="Create a new document." ma:contentTypeScope="" ma:versionID="8807405816915b609d24ab87ee0f5691">
  <xsd:schema xmlns:xsd="http://www.w3.org/2001/XMLSchema" xmlns:xs="http://www.w3.org/2001/XMLSchema" xmlns:p="http://schemas.microsoft.com/office/2006/metadata/properties" xmlns:ns2="6b240461-a2d9-4c52-82cd-ea2ea6e790e1" xmlns:ns3="7d41d35a-2e7a-42af-ad5f-bd2c316be3b6" targetNamespace="http://schemas.microsoft.com/office/2006/metadata/properties" ma:root="true" ma:fieldsID="02eebaeaed90031c8ac2384ffb13faac" ns2:_="" ns3:_="">
    <xsd:import namespace="6b240461-a2d9-4c52-82cd-ea2ea6e790e1"/>
    <xsd:import namespace="7d41d35a-2e7a-42af-ad5f-bd2c316be3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40461-a2d9-4c52-82cd-ea2ea6e79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41d35a-2e7a-42af-ad5f-bd2c316be3b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46D6C7-51AA-488F-9153-2AD5517829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240461-a2d9-4c52-82cd-ea2ea6e790e1"/>
    <ds:schemaRef ds:uri="7d41d35a-2e7a-42af-ad5f-bd2c316be3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7D1152-A2D0-4720-A7B2-5708BBE77E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44F5B4-CABC-4C2A-A57F-137D2355950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4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Shift</vt:lpstr>
      <vt:lpstr>Understanding, Reading, and Locating  Primary Research Articles in the Sciences</vt:lpstr>
      <vt:lpstr>What is a Primary Research Article</vt:lpstr>
      <vt:lpstr>Structure of a Scientific Scholarly Article</vt:lpstr>
      <vt:lpstr>Tips for Reading Scientific Articles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Reading, and Locating  Primary Research Articles in the Sciences</dc:title>
  <cp:revision>7</cp:revision>
  <dcterms:modified xsi:type="dcterms:W3CDTF">2022-02-07T12:50:56Z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0x010100812943C2CF145949B97801F693596BEB</vt:lpwstr>
  </property>
  <property fmtid="{D5CDD505-2E9C-101B-9397-08002B2CF9AE}" pid="3" name="Order">
    <vt:r8>227000</vt:r8>
  </property>
</Properties>
</file>